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Kanit" panose="020B0604020202020204" charset="-34"/>
      <p:regular r:id="rId12"/>
    </p:embeddedFont>
    <p:embeddedFont>
      <p:font typeface="Martel Sans Ligh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1" d="100"/>
          <a:sy n="51" d="100"/>
        </p:scale>
        <p:origin x="8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9803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21587"/>
            <a:ext cx="1012007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Classroom Environment Controller (CEC)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21330"/>
            <a:ext cx="6154341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CE211 – Circuit Analysis Project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837724" y="3943588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Team Members: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837724" y="469142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Shayan Rizwan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(2024585)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15814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Syed Ali Hassan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(2024616)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62487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Hafiz Usman Abdullah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(2024190)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86897"/>
            <a:ext cx="589978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Actual Hardware Circuit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219087"/>
            <a:ext cx="6050042" cy="48542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79268" y="2165271"/>
            <a:ext cx="6320909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 today’s technology-driven world, every modern engineering system — from home automation to industrial control — relies on circuits that sense, process, and respond intelligently to real world signals. Understanding and applying circuit analysis techniques is fundamental to the design of such systems.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479268" y="4678799"/>
            <a:ext cx="632090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479268" y="5277207"/>
            <a:ext cx="632090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Therefore, we decided to </a:t>
            </a:r>
            <a:r>
              <a:rPr lang="en-US" sz="1850" b="1" dirty="0">
                <a:solidFill>
                  <a:schemeClr val="accent6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integrate three circuits into a singular circuit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, and incorporate logic based outputs, simulating automation.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7800" y="391120"/>
            <a:ext cx="4046934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Automatic Lighting System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497800" y="866180"/>
            <a:ext cx="3336131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Concept &amp; Circuit Operation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497800" y="1743665"/>
            <a:ext cx="13634799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Uses an </a:t>
            </a:r>
            <a:r>
              <a:rPr lang="en-US" sz="200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LDR-based light sensing circuit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97798" y="2189828"/>
            <a:ext cx="13634799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Ambient light level converted into voltage using a </a:t>
            </a:r>
            <a:r>
              <a:rPr lang="en-US" sz="200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voltage divider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97799" y="2630716"/>
            <a:ext cx="13634799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An </a:t>
            </a:r>
            <a:r>
              <a:rPr lang="en-US" sz="200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op-amp (LM324 / 741)</a:t>
            </a: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is used as a comparator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97801" y="3071604"/>
            <a:ext cx="13634799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Output becomes </a:t>
            </a:r>
            <a:r>
              <a:rPr lang="en-US" sz="200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HIGH when ambient light is LOW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7801" y="3545824"/>
            <a:ext cx="6207800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Demonstrates practical use of </a:t>
            </a:r>
            <a:r>
              <a:rPr lang="en-US" sz="200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comparators, reference voltages, </a:t>
            </a:r>
            <a:br>
              <a:rPr lang="en-US" sz="200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</a:br>
            <a:r>
              <a:rPr lang="en-US" sz="200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and thresholds</a:t>
            </a:r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24160" y="4640071"/>
            <a:ext cx="681729" cy="681729"/>
          </a:xfrm>
          <a:prstGeom prst="rect">
            <a:avLst/>
          </a:prstGeom>
        </p:spPr>
      </p:pic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24160" y="7176316"/>
            <a:ext cx="681729" cy="681729"/>
          </a:xfrm>
          <a:prstGeom prst="rect">
            <a:avLst/>
          </a:prstGeom>
        </p:spPr>
      </p:pic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60858" y="7339931"/>
            <a:ext cx="681729" cy="681730"/>
          </a:xfrm>
          <a:prstGeom prst="rect">
            <a:avLst/>
          </a:prstGeom>
        </p:spPr>
      </p:pic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462136" y="4803898"/>
            <a:ext cx="681729" cy="681730"/>
          </a:xfrm>
          <a:prstGeom prst="rect">
            <a:avLst/>
          </a:prstGeom>
        </p:spPr>
      </p:pic>
      <p:pic>
        <p:nvPicPr>
          <p:cNvPr id="19" name="Picture 18" descr="A diagram of a light source&#10;&#10;AI-generated content may be incorrect.">
            <a:extLst>
              <a:ext uri="{FF2B5EF4-FFF2-40B4-BE49-F238E27FC236}">
                <a16:creationId xmlns:a16="http://schemas.microsoft.com/office/drawing/2014/main" id="{CE06F036-DC1B-28DB-69FC-A9B491265F1F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t="15873" b="4514"/>
          <a:stretch>
            <a:fillRect/>
          </a:stretch>
        </p:blipFill>
        <p:spPr>
          <a:xfrm>
            <a:off x="8781027" y="764901"/>
            <a:ext cx="5022059" cy="6575030"/>
          </a:xfrm>
          <a:prstGeom prst="rect">
            <a:avLst/>
          </a:prstGeom>
        </p:spPr>
      </p:pic>
      <p:pic>
        <p:nvPicPr>
          <p:cNvPr id="23" name="Picture 22" descr="A diagram of a circuit&#10;&#10;AI-generated content may be incorrect.">
            <a:extLst>
              <a:ext uri="{FF2B5EF4-FFF2-40B4-BE49-F238E27FC236}">
                <a16:creationId xmlns:a16="http://schemas.microsoft.com/office/drawing/2014/main" id="{6833CBBD-9F34-624F-4559-83626D5EC5D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7314" y="4271779"/>
            <a:ext cx="7471734" cy="35862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79295"/>
            <a:ext cx="681204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Automatic Lighting System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79038"/>
            <a:ext cx="6264712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Components &amp; CE211 Relevance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837724" y="391668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LDR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38340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Potentiometer (threshold adjustment)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85013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LM324 / 741 Op-Amp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31685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LED + 220 Ω current-limiting resistor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78358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1 kΩ resistor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394061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CE211 Link: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614761" y="453187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Voltage dividers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499860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Op-amp comparator behavior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14761" y="546532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Analog-to-digital signal interpretation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66888"/>
            <a:ext cx="110910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Presence Detection (IR Beam-Break System)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566630"/>
            <a:ext cx="5559147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Concept &amp; Logic Integration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837724" y="348888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Infrared (IR) sensor detects presence via </a:t>
            </a:r>
            <a:r>
              <a:rPr lang="en-US" sz="185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beam interruption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95561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Sensor output is </a:t>
            </a:r>
            <a:r>
              <a:rPr lang="en-US" sz="185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inverted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to achieve correct logic behavior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42233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Inversion ensures output is </a:t>
            </a:r>
            <a:r>
              <a:rPr lang="en-US" sz="185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HIGH when presence is detected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88906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Output is logically combined with the LDR output using an </a:t>
            </a:r>
            <a:r>
              <a:rPr lang="en-US" sz="185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AND gate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196697" y="5810488"/>
            <a:ext cx="1259597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Logic condition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: Light ON = Low Ambient Light AND Presence Detected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837724" y="5541288"/>
            <a:ext cx="30480" cy="921425"/>
          </a:xfrm>
          <a:prstGeom prst="rect">
            <a:avLst/>
          </a:prstGeom>
          <a:solidFill>
            <a:srgbClr val="FD505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38363"/>
            <a:ext cx="110910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Presence Detection (IR Beam-Break System)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938105"/>
            <a:ext cx="6264712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Components &amp; CE211 Relevance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837724" y="40757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IR sensor module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4247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Logic inverter (NOT gate)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0091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AND gate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4759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Indicator LED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409967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CE211 Link: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14761" y="469094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Boolean logic implementation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515766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Logic gate truth tables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562439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Interfacing sensor outputs with digital logic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3" y="468830"/>
            <a:ext cx="9868859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Temperature-Controlled Fan System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3" y="1213604"/>
            <a:ext cx="5697498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Concept &amp; Working Principle</a:t>
            </a:r>
            <a:endParaRPr lang="en-US" sz="3500" dirty="0"/>
          </a:p>
        </p:txBody>
      </p:sp>
      <p:sp>
        <p:nvSpPr>
          <p:cNvPr id="5" name="Text 2"/>
          <p:cNvSpPr/>
          <p:nvPr/>
        </p:nvSpPr>
        <p:spPr>
          <a:xfrm>
            <a:off x="821673" y="199646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Uses an </a:t>
            </a:r>
            <a:r>
              <a:rPr lang="en-US" sz="200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NTC thermistor</a:t>
            </a: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to sense temperature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21670" y="249442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Thermistor forms a </a:t>
            </a:r>
            <a:r>
              <a:rPr lang="en-US" sz="2000" b="1" dirty="0">
                <a:solidFill>
                  <a:srgbClr val="26A688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voltage divider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821673" y="299238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Op-amp compares sensed voltage with reference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821672" y="349035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When temperature rises above threshold → output activates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821671" y="439320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Output drives a relay-controlled 12 V DC fan</a:t>
            </a: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88ADE69-D4A2-32A3-2C7E-E41B574762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80263" y="4891171"/>
            <a:ext cx="6671403" cy="3188117"/>
          </a:xfrm>
          <a:prstGeom prst="rect">
            <a:avLst/>
          </a:prstGeom>
        </p:spPr>
      </p:pic>
      <p:pic>
        <p:nvPicPr>
          <p:cNvPr id="12" name="Picture 11" descr="A diagram of a system of gears&#10;&#10;AI-generated content may be incorrect.">
            <a:extLst>
              <a:ext uri="{FF2B5EF4-FFF2-40B4-BE49-F238E27FC236}">
                <a16:creationId xmlns:a16="http://schemas.microsoft.com/office/drawing/2014/main" id="{4F86ED98-0F1A-90C6-7EDA-2D0290ECE4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4438" b="6188"/>
          <a:stretch>
            <a:fillRect/>
          </a:stretch>
        </p:blipFill>
        <p:spPr>
          <a:xfrm>
            <a:off x="8095181" y="1248940"/>
            <a:ext cx="6340710" cy="34470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12570"/>
            <a:ext cx="909292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Temperature-Controlled Fan System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312313"/>
            <a:ext cx="6264712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Components &amp; CE211 Relevance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837724" y="344995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NTC Thermistor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91668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LM324 Op-Amp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38340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Potentiometer (temperature threshold control)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85013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NPN Bipolar Junction Transistor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31685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12 V DC source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578358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cs typeface="Martel Sans Light" pitchFamily="34" charset="-120"/>
              </a:rPr>
              <a:t>Diode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625030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DC Fan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34738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CE211 Link: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614761" y="406515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Voltage regulation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614761" y="453187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Transistor switching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7614761" y="499860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000"/>
              </a:lnSpc>
              <a:buSzPct val="100000"/>
            </a:pP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104674"/>
            <a:ext cx="626756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Hardware Demonstration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167664"/>
            <a:ext cx="7468553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“Real-time demonstration of the Classroom Environment Controller”</a:t>
            </a:r>
            <a:endParaRPr lang="en-US" sz="2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395</Words>
  <Application>Microsoft Office PowerPoint</Application>
  <PresentationFormat>Custom</PresentationFormat>
  <Paragraphs>74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Martel Sans Light</vt:lpstr>
      <vt:lpstr>Arial</vt:lpstr>
      <vt:lpstr>Kanit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u2024190</cp:lastModifiedBy>
  <cp:revision>5</cp:revision>
  <dcterms:created xsi:type="dcterms:W3CDTF">2025-12-15T20:28:17Z</dcterms:created>
  <dcterms:modified xsi:type="dcterms:W3CDTF">2025-12-16T03:29:25Z</dcterms:modified>
</cp:coreProperties>
</file>